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sz="4800" kern="1200">
        <a:solidFill>
          <a:schemeClr val="tx1"/>
        </a:solidFill>
        <a:latin typeface="Arial" charset="0"/>
        <a:ea typeface="+mn-ea"/>
        <a:cs typeface="+mn-cs"/>
      </a:defRPr>
    </a:lvl1pPr>
    <a:lvl2pPr marL="457200" algn="l" rtl="0" fontAlgn="base">
      <a:spcBef>
        <a:spcPct val="0"/>
      </a:spcBef>
      <a:spcAft>
        <a:spcPct val="0"/>
      </a:spcAft>
      <a:defRPr sz="4800" kern="1200">
        <a:solidFill>
          <a:schemeClr val="tx1"/>
        </a:solidFill>
        <a:latin typeface="Arial" charset="0"/>
        <a:ea typeface="+mn-ea"/>
        <a:cs typeface="+mn-cs"/>
      </a:defRPr>
    </a:lvl2pPr>
    <a:lvl3pPr marL="914400" algn="l" rtl="0" fontAlgn="base">
      <a:spcBef>
        <a:spcPct val="0"/>
      </a:spcBef>
      <a:spcAft>
        <a:spcPct val="0"/>
      </a:spcAft>
      <a:defRPr sz="4800" kern="1200">
        <a:solidFill>
          <a:schemeClr val="tx1"/>
        </a:solidFill>
        <a:latin typeface="Arial" charset="0"/>
        <a:ea typeface="+mn-ea"/>
        <a:cs typeface="+mn-cs"/>
      </a:defRPr>
    </a:lvl3pPr>
    <a:lvl4pPr marL="1371600" algn="l" rtl="0" fontAlgn="base">
      <a:spcBef>
        <a:spcPct val="0"/>
      </a:spcBef>
      <a:spcAft>
        <a:spcPct val="0"/>
      </a:spcAft>
      <a:defRPr sz="4800" kern="1200">
        <a:solidFill>
          <a:schemeClr val="tx1"/>
        </a:solidFill>
        <a:latin typeface="Arial" charset="0"/>
        <a:ea typeface="+mn-ea"/>
        <a:cs typeface="+mn-cs"/>
      </a:defRPr>
    </a:lvl4pPr>
    <a:lvl5pPr marL="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99FF"/>
    <a:srgbClr val="000099"/>
    <a:srgbClr val="00CC00"/>
    <a:srgbClr val="66FF66"/>
    <a:srgbClr val="FFFF00"/>
    <a:srgbClr val="FF00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817" autoAdjust="0"/>
  </p:normalViewPr>
  <p:slideViewPr>
    <p:cSldViewPr>
      <p:cViewPr varScale="1">
        <p:scale>
          <a:sx n="40" d="100"/>
          <a:sy n="40" d="100"/>
        </p:scale>
        <p:origin x="-133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281669-D19B-4898-B355-FA86B28572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9FA968-C495-43B1-B8AA-1C9419067B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1DB1FF-4120-4D02-8664-822D9576BB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379AD7-7CE9-475C-B9E2-8261D4465B1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4B1FDB-2C83-41E4-9F32-A835CFE8AD8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E75232-C8EB-44BD-84B8-E6BBDA2F73C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480A0B-591E-4225-818B-EB4DF44530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7FB59F0-4E99-47E1-B94A-9D7947FCBE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FFDCD38-D639-4DDC-8E64-C7A91B56191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7D38ED-8547-4F4E-BF47-D6E64CFFB6D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08DD51-2CEB-4C4D-8C7E-816D72F237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FF8BA20E-3B92-4423-B7C3-F6E20CD926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AutoShape 4"/>
          <p:cNvSpPr>
            <a:spLocks noChangeArrowheads="1"/>
          </p:cNvSpPr>
          <p:nvPr/>
        </p:nvSpPr>
        <p:spPr bwMode="auto">
          <a:xfrm>
            <a:off x="152400" y="609600"/>
            <a:ext cx="7467600" cy="2743200"/>
          </a:xfrm>
          <a:prstGeom prst="irregularSeal1">
            <a:avLst/>
          </a:prstGeom>
          <a:solidFill>
            <a:srgbClr val="FFFF66"/>
          </a:solidFill>
          <a:ln w="9525">
            <a:solidFill>
              <a:schemeClr val="bg1"/>
            </a:solidFill>
            <a:miter lim="800000"/>
            <a:headEnd/>
            <a:tailEnd/>
          </a:ln>
          <a:effectLst>
            <a:outerShdw dist="192186" dir="21144321" algn="ctr" rotWithShape="0">
              <a:srgbClr val="FF0000"/>
            </a:outerShdw>
          </a:effectLst>
        </p:spPr>
        <p:txBody>
          <a:bodyPr wrap="none" anchor="ctr"/>
          <a:lstStyle/>
          <a:p>
            <a:pPr algn="ctr"/>
            <a:r>
              <a:rPr lang="en-US" i="1" u="sng"/>
              <a:t>Môn</a:t>
            </a:r>
            <a:r>
              <a:rPr lang="en-US"/>
              <a:t>: </a:t>
            </a:r>
            <a:r>
              <a:rPr lang="en-US" i="1"/>
              <a:t>Kể chuyện</a:t>
            </a:r>
          </a:p>
        </p:txBody>
      </p:sp>
      <p:sp>
        <p:nvSpPr>
          <p:cNvPr id="2054" name="Text Box 6"/>
          <p:cNvSpPr txBox="1">
            <a:spLocks noChangeArrowheads="1"/>
          </p:cNvSpPr>
          <p:nvPr/>
        </p:nvSpPr>
        <p:spPr bwMode="auto">
          <a:xfrm>
            <a:off x="3505200" y="3082925"/>
            <a:ext cx="2590800" cy="650875"/>
          </a:xfrm>
          <a:prstGeom prst="rect">
            <a:avLst/>
          </a:prstGeom>
          <a:noFill/>
          <a:ln w="9525">
            <a:solidFill>
              <a:srgbClr val="FF0000"/>
            </a:solidFill>
            <a:miter lim="800000"/>
            <a:headEnd/>
            <a:tailEnd/>
          </a:ln>
        </p:spPr>
        <p:txBody>
          <a:bodyPr>
            <a:spAutoFit/>
          </a:bodyPr>
          <a:lstStyle/>
          <a:p>
            <a:pPr>
              <a:spcBef>
                <a:spcPct val="50000"/>
              </a:spcBef>
            </a:pPr>
            <a:r>
              <a:rPr lang="en-US" sz="3600"/>
              <a:t>  Tuần 21</a:t>
            </a:r>
          </a:p>
        </p:txBody>
      </p:sp>
      <p:sp>
        <p:nvSpPr>
          <p:cNvPr id="2056" name="AutoShape 8"/>
          <p:cNvSpPr>
            <a:spLocks noChangeArrowheads="1"/>
          </p:cNvSpPr>
          <p:nvPr/>
        </p:nvSpPr>
        <p:spPr bwMode="auto">
          <a:xfrm>
            <a:off x="-76200" y="3962400"/>
            <a:ext cx="9144000" cy="1752600"/>
          </a:xfrm>
          <a:prstGeom prst="bracePair">
            <a:avLst>
              <a:gd name="adj" fmla="val 21106"/>
            </a:avLst>
          </a:prstGeom>
          <a:solidFill>
            <a:srgbClr val="66FF66"/>
          </a:solidFill>
          <a:ln w="9525">
            <a:solidFill>
              <a:schemeClr val="bg1"/>
            </a:solidFill>
            <a:round/>
            <a:headEnd/>
            <a:tailEnd/>
          </a:ln>
          <a:effectLst>
            <a:outerShdw dist="190500" dir="18412194" algn="ctr" rotWithShape="0">
              <a:srgbClr val="FF0000"/>
            </a:outerShdw>
          </a:effectLst>
        </p:spPr>
        <p:txBody>
          <a:bodyPr wrap="none" anchor="ctr"/>
          <a:lstStyle/>
          <a:p>
            <a:pPr algn="ctr"/>
            <a:r>
              <a:rPr lang="en-US" b="1" i="1"/>
              <a:t>Kể chuyện được chứng kiến</a:t>
            </a:r>
          </a:p>
          <a:p>
            <a:pPr algn="ctr"/>
            <a:r>
              <a:rPr lang="en-US" b="1" i="1"/>
              <a:t>hoặc tham gia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edge">
                                      <p:cBhvr>
                                        <p:cTn id="7" dur="2000"/>
                                        <p:tgtEl>
                                          <p:spTgt spid="2052"/>
                                        </p:tgtEl>
                                      </p:cBhvr>
                                    </p:animEffect>
                                  </p:childTnLst>
                                </p:cTn>
                              </p:par>
                            </p:childTnLst>
                          </p:cTn>
                        </p:par>
                        <p:par>
                          <p:cTn id="8" fill="hold" nodeType="afterGroup">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2054"/>
                                        </p:tgtEl>
                                        <p:attrNameLst>
                                          <p:attrName>style.visibility</p:attrName>
                                        </p:attrNameLst>
                                      </p:cBhvr>
                                      <p:to>
                                        <p:strVal val="visible"/>
                                      </p:to>
                                    </p:set>
                                    <p:animEffect transition="in" filter="wedge">
                                      <p:cBhvr>
                                        <p:cTn id="11" dur="2000"/>
                                        <p:tgtEl>
                                          <p:spTgt spid="2054"/>
                                        </p:tgtEl>
                                      </p:cBhvr>
                                    </p:animEffect>
                                  </p:childTnLst>
                                </p:cTn>
                              </p:par>
                            </p:childTnLst>
                          </p:cTn>
                        </p:par>
                        <p:par>
                          <p:cTn id="12" fill="hold" nodeType="afterGroup">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2056"/>
                                        </p:tgtEl>
                                        <p:attrNameLst>
                                          <p:attrName>style.visibility</p:attrName>
                                        </p:attrNameLst>
                                      </p:cBhvr>
                                      <p:to>
                                        <p:strVal val="visible"/>
                                      </p:to>
                                    </p:set>
                                    <p:animEffect transition="in" filter="wedge">
                                      <p:cBhvr>
                                        <p:cTn id="15" dur="20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2054" grpId="0" animBg="1"/>
      <p:bldP spid="20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228600" y="995363"/>
            <a:ext cx="5867400" cy="833437"/>
          </a:xfrm>
          <a:prstGeom prst="rect">
            <a:avLst/>
          </a:prstGeom>
          <a:solidFill>
            <a:schemeClr val="bg1"/>
          </a:solidFill>
          <a:ln w="9525">
            <a:solidFill>
              <a:schemeClr val="bg1"/>
            </a:solidFill>
            <a:miter lim="800000"/>
            <a:headEnd/>
            <a:tailEnd/>
          </a:ln>
        </p:spPr>
        <p:txBody>
          <a:bodyPr>
            <a:spAutoFit/>
          </a:bodyPr>
          <a:lstStyle/>
          <a:p>
            <a:pPr>
              <a:spcBef>
                <a:spcPct val="50000"/>
              </a:spcBef>
            </a:pPr>
            <a:r>
              <a:rPr lang="en-US"/>
              <a:t>   </a:t>
            </a:r>
            <a:r>
              <a:rPr lang="en-US" i="1" u="sng"/>
              <a:t>Kiểm tra bài cũ</a:t>
            </a:r>
            <a:r>
              <a:rPr lang="en-US"/>
              <a:t> : </a:t>
            </a:r>
          </a:p>
        </p:txBody>
      </p:sp>
      <p:sp>
        <p:nvSpPr>
          <p:cNvPr id="5125" name="AutoShape 5"/>
          <p:cNvSpPr>
            <a:spLocks noChangeArrowheads="1"/>
          </p:cNvSpPr>
          <p:nvPr/>
        </p:nvSpPr>
        <p:spPr bwMode="auto">
          <a:xfrm>
            <a:off x="609600" y="2438400"/>
            <a:ext cx="8001000" cy="1447800"/>
          </a:xfrm>
          <a:prstGeom prst="flowChartDocument">
            <a:avLst/>
          </a:prstGeom>
          <a:solidFill>
            <a:srgbClr val="FFFF00"/>
          </a:solidFill>
          <a:ln w="9525">
            <a:noFill/>
            <a:miter lim="800000"/>
            <a:headEnd/>
            <a:tailEnd/>
          </a:ln>
          <a:effectLst>
            <a:prstShdw prst="shdw17" dist="254000" dir="3187806">
              <a:srgbClr val="FF0000"/>
            </a:prstShdw>
          </a:effectLst>
        </p:spPr>
        <p:txBody>
          <a:bodyPr wrap="none" anchor="ctr"/>
          <a:lstStyle/>
          <a:p>
            <a:pPr algn="ctr"/>
            <a:r>
              <a:rPr lang="en-US" i="1"/>
              <a:t>Kể chuyện đã nghe, đã đọc</a:t>
            </a:r>
          </a:p>
        </p:txBody>
      </p:sp>
      <p:sp>
        <p:nvSpPr>
          <p:cNvPr id="5126" name="Text Box 6"/>
          <p:cNvSpPr txBox="1">
            <a:spLocks noChangeArrowheads="1"/>
          </p:cNvSpPr>
          <p:nvPr/>
        </p:nvSpPr>
        <p:spPr bwMode="auto">
          <a:xfrm>
            <a:off x="2438400" y="4191000"/>
            <a:ext cx="6400800" cy="823913"/>
          </a:xfrm>
          <a:prstGeom prst="rect">
            <a:avLst/>
          </a:prstGeom>
          <a:noFill/>
          <a:ln w="9525">
            <a:noFill/>
            <a:miter lim="800000"/>
            <a:headEnd/>
            <a:tailEnd/>
          </a:ln>
        </p:spPr>
        <p:txBody>
          <a:bodyPr>
            <a:spAutoFit/>
          </a:bodyPr>
          <a:lstStyle/>
          <a:p>
            <a:pPr>
              <a:spcBef>
                <a:spcPct val="50000"/>
              </a:spcBef>
            </a:pPr>
            <a:r>
              <a:rPr lang="en-US"/>
              <a:t>( về một người có tài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1000" fill="hold"/>
                                        <p:tgtEl>
                                          <p:spTgt spid="5124"/>
                                        </p:tgtEl>
                                        <p:attrNameLst>
                                          <p:attrName>ppt_x</p:attrName>
                                        </p:attrNameLst>
                                      </p:cBhvr>
                                      <p:tavLst>
                                        <p:tav tm="0">
                                          <p:val>
                                            <p:strVal val="#ppt_x-.2"/>
                                          </p:val>
                                        </p:tav>
                                        <p:tav tm="100000">
                                          <p:val>
                                            <p:strVal val="#ppt_x"/>
                                          </p:val>
                                        </p:tav>
                                      </p:tavLst>
                                    </p:anim>
                                    <p:anim calcmode="lin" valueType="num">
                                      <p:cBhvr>
                                        <p:cTn id="8" dur="1000" fill="hold"/>
                                        <p:tgtEl>
                                          <p:spTgt spid="5124"/>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125"/>
                                        </p:tgtEl>
                                        <p:attrNameLst>
                                          <p:attrName>style.visibility</p:attrName>
                                        </p:attrNameLst>
                                      </p:cBhvr>
                                      <p:to>
                                        <p:strVal val="visible"/>
                                      </p:to>
                                    </p:set>
                                    <p:anim calcmode="lin" valueType="num">
                                      <p:cBhvr>
                                        <p:cTn id="14" dur="1000" fill="hold"/>
                                        <p:tgtEl>
                                          <p:spTgt spid="5125"/>
                                        </p:tgtEl>
                                        <p:attrNameLst>
                                          <p:attrName>ppt_x</p:attrName>
                                        </p:attrNameLst>
                                      </p:cBhvr>
                                      <p:tavLst>
                                        <p:tav tm="0">
                                          <p:val>
                                            <p:strVal val="#ppt_x-.2"/>
                                          </p:val>
                                        </p:tav>
                                        <p:tav tm="100000">
                                          <p:val>
                                            <p:strVal val="#ppt_x"/>
                                          </p:val>
                                        </p:tav>
                                      </p:tavLst>
                                    </p:anim>
                                    <p:anim calcmode="lin" valueType="num">
                                      <p:cBhvr>
                                        <p:cTn id="15" dur="1000" fill="hold"/>
                                        <p:tgtEl>
                                          <p:spTgt spid="512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125"/>
                                        </p:tgtEl>
                                      </p:cBhvr>
                                    </p:animEffect>
                                  </p:childTnLst>
                                </p:cTn>
                              </p:par>
                              <p:par>
                                <p:cTn id="17" presetID="29" presetClass="entr" presetSubtype="0" fill="hold" grpId="0" nodeType="withEffect">
                                  <p:stCondLst>
                                    <p:cond delay="0"/>
                                  </p:stCondLst>
                                  <p:childTnLst>
                                    <p:set>
                                      <p:cBhvr>
                                        <p:cTn id="18" dur="1" fill="hold">
                                          <p:stCondLst>
                                            <p:cond delay="0"/>
                                          </p:stCondLst>
                                        </p:cTn>
                                        <p:tgtEl>
                                          <p:spTgt spid="5126"/>
                                        </p:tgtEl>
                                        <p:attrNameLst>
                                          <p:attrName>style.visibility</p:attrName>
                                        </p:attrNameLst>
                                      </p:cBhvr>
                                      <p:to>
                                        <p:strVal val="visible"/>
                                      </p:to>
                                    </p:set>
                                    <p:anim calcmode="lin" valueType="num">
                                      <p:cBhvr>
                                        <p:cTn id="19" dur="1000" fill="hold"/>
                                        <p:tgtEl>
                                          <p:spTgt spid="5126"/>
                                        </p:tgtEl>
                                        <p:attrNameLst>
                                          <p:attrName>ppt_x</p:attrName>
                                        </p:attrNameLst>
                                      </p:cBhvr>
                                      <p:tavLst>
                                        <p:tav tm="0">
                                          <p:val>
                                            <p:strVal val="#ppt_x-.2"/>
                                          </p:val>
                                        </p:tav>
                                        <p:tav tm="100000">
                                          <p:val>
                                            <p:strVal val="#ppt_x"/>
                                          </p:val>
                                        </p:tav>
                                      </p:tavLst>
                                    </p:anim>
                                    <p:anim calcmode="lin" valueType="num">
                                      <p:cBhvr>
                                        <p:cTn id="20" dur="1000" fill="hold"/>
                                        <p:tgtEl>
                                          <p:spTgt spid="5126"/>
                                        </p:tgtEl>
                                        <p:attrNameLst>
                                          <p:attrName>ppt_y</p:attrName>
                                        </p:attrNameLst>
                                      </p:cBhvr>
                                      <p:tavLst>
                                        <p:tav tm="0">
                                          <p:val>
                                            <p:strVal val="#ppt_y"/>
                                          </p:val>
                                        </p:tav>
                                        <p:tav tm="100000">
                                          <p:val>
                                            <p:strVal val="#ppt_y"/>
                                          </p:val>
                                        </p:tav>
                                      </p:tavLst>
                                    </p:anim>
                                    <p:animEffect transition="in" filter="wipe(right)" prLst="gradientSize: 0.1">
                                      <p:cBhvr>
                                        <p:cTn id="21" dur="10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animBg="1"/>
      <p:bldP spid="51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2819400" y="-76200"/>
            <a:ext cx="3733800" cy="823913"/>
          </a:xfrm>
          <a:prstGeom prst="rect">
            <a:avLst/>
          </a:prstGeom>
          <a:noFill/>
          <a:ln w="9525">
            <a:noFill/>
            <a:miter lim="800000"/>
            <a:headEnd/>
            <a:tailEnd/>
          </a:ln>
        </p:spPr>
        <p:txBody>
          <a:bodyPr>
            <a:spAutoFit/>
          </a:bodyPr>
          <a:lstStyle/>
          <a:p>
            <a:pPr>
              <a:spcBef>
                <a:spcPct val="50000"/>
              </a:spcBef>
            </a:pPr>
            <a:r>
              <a:rPr lang="en-US"/>
              <a:t> </a:t>
            </a:r>
            <a:r>
              <a:rPr lang="en-US" sz="3600" u="sng"/>
              <a:t>Kể chuyện</a:t>
            </a:r>
          </a:p>
        </p:txBody>
      </p:sp>
      <p:sp>
        <p:nvSpPr>
          <p:cNvPr id="6149" name="WordArt 5"/>
          <p:cNvSpPr>
            <a:spLocks noChangeArrowheads="1" noChangeShapeType="1" noTextEdit="1"/>
          </p:cNvSpPr>
          <p:nvPr/>
        </p:nvSpPr>
        <p:spPr bwMode="auto">
          <a:xfrm>
            <a:off x="152400" y="609600"/>
            <a:ext cx="8763000" cy="1371600"/>
          </a:xfrm>
          <a:prstGeom prst="rect">
            <a:avLst/>
          </a:prstGeom>
        </p:spPr>
        <p:txBody>
          <a:bodyPr wrap="none" fromWordArt="1">
            <a:prstTxWarp prst="textCanUp">
              <a:avLst>
                <a:gd name="adj" fmla="val 85713"/>
              </a:avLst>
            </a:prstTxWarp>
            <a:scene3d>
              <a:camera prst="legacyPerspectiveBottom"/>
              <a:lightRig rig="legacyFlat3" dir="t"/>
            </a:scene3d>
            <a:sp3d extrusionH="887400" prstMaterial="legacyMatte">
              <a:extrusionClr>
                <a:srgbClr val="FFFF00"/>
              </a:extrusionClr>
            </a:sp3d>
          </a:bodyPr>
          <a:lstStyle/>
          <a:p>
            <a:pPr algn="ctr"/>
            <a:r>
              <a:rPr lang="vi-VN" sz="3600" kern="10">
                <a:ln w="9525">
                  <a:round/>
                  <a:headEnd/>
                  <a:tailEnd/>
                </a:ln>
                <a:solidFill>
                  <a:srgbClr val="008000"/>
                </a:solidFill>
                <a:latin typeface="Arial"/>
                <a:cs typeface="Arial"/>
              </a:rPr>
              <a:t>Kể chuyện được chứng kiến hoặc tham gia</a:t>
            </a:r>
            <a:endParaRPr lang="en-US" sz="3600" kern="10">
              <a:ln w="9525">
                <a:round/>
                <a:headEnd/>
                <a:tailEnd/>
              </a:ln>
              <a:solidFill>
                <a:srgbClr val="008000"/>
              </a:solidFill>
              <a:latin typeface="Arial"/>
              <a:cs typeface="Arial"/>
            </a:endParaRPr>
          </a:p>
        </p:txBody>
      </p:sp>
      <p:sp>
        <p:nvSpPr>
          <p:cNvPr id="6151" name="Text Box 7"/>
          <p:cNvSpPr txBox="1">
            <a:spLocks noChangeArrowheads="1"/>
          </p:cNvSpPr>
          <p:nvPr/>
        </p:nvSpPr>
        <p:spPr bwMode="auto">
          <a:xfrm>
            <a:off x="457200" y="2665413"/>
            <a:ext cx="8305800" cy="2287587"/>
          </a:xfrm>
          <a:prstGeom prst="rect">
            <a:avLst/>
          </a:prstGeom>
          <a:noFill/>
          <a:ln w="9525">
            <a:noFill/>
            <a:miter lim="800000"/>
            <a:headEnd/>
            <a:tailEnd/>
          </a:ln>
        </p:spPr>
        <p:txBody>
          <a:bodyPr>
            <a:spAutoFit/>
          </a:bodyPr>
          <a:lstStyle/>
          <a:p>
            <a:pPr>
              <a:spcBef>
                <a:spcPct val="50000"/>
              </a:spcBef>
            </a:pPr>
            <a:r>
              <a:rPr lang="en-US"/>
              <a:t>  </a:t>
            </a:r>
            <a:r>
              <a:rPr lang="en-US" i="1" u="sng">
                <a:solidFill>
                  <a:srgbClr val="FF0000"/>
                </a:solidFill>
              </a:rPr>
              <a:t>Đề bài</a:t>
            </a:r>
            <a:r>
              <a:rPr lang="en-US"/>
              <a:t> : Kể chuyện về một người có khả năng hoặc sức khỏe đặc biệt mà em biết</a:t>
            </a:r>
          </a:p>
        </p:txBody>
      </p:sp>
      <p:sp>
        <p:nvSpPr>
          <p:cNvPr id="6154" name="Line 10"/>
          <p:cNvSpPr>
            <a:spLocks noChangeShapeType="1"/>
          </p:cNvSpPr>
          <p:nvPr/>
        </p:nvSpPr>
        <p:spPr bwMode="auto">
          <a:xfrm>
            <a:off x="3124200" y="4191000"/>
            <a:ext cx="2590800" cy="0"/>
          </a:xfrm>
          <a:prstGeom prst="line">
            <a:avLst/>
          </a:prstGeom>
          <a:noFill/>
          <a:ln w="28575">
            <a:solidFill>
              <a:schemeClr val="tx1"/>
            </a:solidFill>
            <a:round/>
            <a:headEnd/>
            <a:tailEnd/>
          </a:ln>
        </p:spPr>
        <p:txBody>
          <a:bodyPr/>
          <a:lstStyle/>
          <a:p>
            <a:endParaRPr lang="en-US"/>
          </a:p>
        </p:txBody>
      </p:sp>
      <p:sp>
        <p:nvSpPr>
          <p:cNvPr id="6157" name="Line 13"/>
          <p:cNvSpPr>
            <a:spLocks noChangeShapeType="1"/>
          </p:cNvSpPr>
          <p:nvPr/>
        </p:nvSpPr>
        <p:spPr bwMode="auto">
          <a:xfrm>
            <a:off x="7391400" y="4114800"/>
            <a:ext cx="914400" cy="0"/>
          </a:xfrm>
          <a:prstGeom prst="line">
            <a:avLst/>
          </a:prstGeom>
          <a:noFill/>
          <a:ln w="28575">
            <a:solidFill>
              <a:schemeClr val="tx1"/>
            </a:solidFill>
            <a:round/>
            <a:headEnd/>
            <a:tailEnd/>
          </a:ln>
        </p:spPr>
        <p:txBody>
          <a:bodyPr/>
          <a:lstStyle/>
          <a:p>
            <a:endParaRPr lang="en-US"/>
          </a:p>
        </p:txBody>
      </p:sp>
      <p:sp>
        <p:nvSpPr>
          <p:cNvPr id="6158" name="Line 14"/>
          <p:cNvSpPr>
            <a:spLocks noChangeShapeType="1"/>
          </p:cNvSpPr>
          <p:nvPr/>
        </p:nvSpPr>
        <p:spPr bwMode="auto">
          <a:xfrm>
            <a:off x="609600" y="4876800"/>
            <a:ext cx="3505200" cy="0"/>
          </a:xfrm>
          <a:prstGeom prst="line">
            <a:avLst/>
          </a:prstGeom>
          <a:noFill/>
          <a:ln w="28575">
            <a:solidFill>
              <a:schemeClr val="tx1"/>
            </a:solidFill>
            <a:round/>
            <a:headEnd/>
            <a:tailEnd/>
          </a:ln>
        </p:spPr>
        <p:txBody>
          <a:bodyPr/>
          <a:lstStyle/>
          <a:p>
            <a:endParaRPr lang="en-US"/>
          </a:p>
        </p:txBody>
      </p:sp>
      <p:sp>
        <p:nvSpPr>
          <p:cNvPr id="6159" name="Line 15"/>
          <p:cNvSpPr>
            <a:spLocks noChangeShapeType="1"/>
          </p:cNvSpPr>
          <p:nvPr/>
        </p:nvSpPr>
        <p:spPr bwMode="auto">
          <a:xfrm>
            <a:off x="5410200" y="4876800"/>
            <a:ext cx="1905000" cy="0"/>
          </a:xfrm>
          <a:prstGeom prst="line">
            <a:avLst/>
          </a:prstGeom>
          <a:noFill/>
          <a:ln w="28575">
            <a:solidFill>
              <a:schemeClr val="tx1"/>
            </a:solidFill>
            <a:round/>
            <a:headEnd/>
            <a:tailEnd/>
          </a:ln>
        </p:spPr>
        <p:txBody>
          <a:bodyPr/>
          <a:lstStyle/>
          <a:p>
            <a:endParaRPr lang="en-US"/>
          </a:p>
        </p:txBody>
      </p:sp>
      <p:sp>
        <p:nvSpPr>
          <p:cNvPr id="6160" name="Text Box 16"/>
          <p:cNvSpPr txBox="1">
            <a:spLocks noChangeArrowheads="1"/>
          </p:cNvSpPr>
          <p:nvPr/>
        </p:nvSpPr>
        <p:spPr bwMode="auto">
          <a:xfrm>
            <a:off x="533400" y="2757488"/>
            <a:ext cx="8153400" cy="823912"/>
          </a:xfrm>
          <a:prstGeom prst="rect">
            <a:avLst/>
          </a:prstGeom>
          <a:solidFill>
            <a:srgbClr val="66FF66"/>
          </a:solidFill>
          <a:ln w="9525">
            <a:noFill/>
            <a:miter lim="800000"/>
            <a:headEnd/>
            <a:tailEnd/>
          </a:ln>
        </p:spPr>
        <p:txBody>
          <a:bodyPr>
            <a:spAutoFit/>
          </a:bodyPr>
          <a:lstStyle/>
          <a:p>
            <a:pPr>
              <a:spcBef>
                <a:spcPct val="50000"/>
              </a:spcBef>
            </a:pPr>
            <a:r>
              <a:rPr lang="en-US"/>
              <a:t>  Học sinh nối tiếp đọc gợi 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1000" fill="hold"/>
                                        <p:tgtEl>
                                          <p:spTgt spid="6148"/>
                                        </p:tgtEl>
                                        <p:attrNameLst>
                                          <p:attrName>ppt_w</p:attrName>
                                        </p:attrNameLst>
                                      </p:cBhvr>
                                      <p:tavLst>
                                        <p:tav tm="0">
                                          <p:val>
                                            <p:fltVal val="0"/>
                                          </p:val>
                                        </p:tav>
                                        <p:tav tm="100000">
                                          <p:val>
                                            <p:strVal val="#ppt_w"/>
                                          </p:val>
                                        </p:tav>
                                      </p:tavLst>
                                    </p:anim>
                                    <p:anim calcmode="lin" valueType="num">
                                      <p:cBhvr>
                                        <p:cTn id="8" dur="1000" fill="hold"/>
                                        <p:tgtEl>
                                          <p:spTgt spid="6148"/>
                                        </p:tgtEl>
                                        <p:attrNameLst>
                                          <p:attrName>ppt_h</p:attrName>
                                        </p:attrNameLst>
                                      </p:cBhvr>
                                      <p:tavLst>
                                        <p:tav tm="0">
                                          <p:val>
                                            <p:fltVal val="0"/>
                                          </p:val>
                                        </p:tav>
                                        <p:tav tm="100000">
                                          <p:val>
                                            <p:strVal val="#ppt_h"/>
                                          </p:val>
                                        </p:tav>
                                      </p:tavLst>
                                    </p:anim>
                                    <p:anim calcmode="lin" valueType="num">
                                      <p:cBhvr>
                                        <p:cTn id="9" dur="1000" fill="hold"/>
                                        <p:tgtEl>
                                          <p:spTgt spid="614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8"/>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6149"/>
                                        </p:tgtEl>
                                        <p:attrNameLst>
                                          <p:attrName>style.visibility</p:attrName>
                                        </p:attrNameLst>
                                      </p:cBhvr>
                                      <p:to>
                                        <p:strVal val="visible"/>
                                      </p:to>
                                    </p:set>
                                    <p:anim calcmode="lin" valueType="num">
                                      <p:cBhvr>
                                        <p:cTn id="13" dur="1000" fill="hold"/>
                                        <p:tgtEl>
                                          <p:spTgt spid="6149"/>
                                        </p:tgtEl>
                                        <p:attrNameLst>
                                          <p:attrName>ppt_w</p:attrName>
                                        </p:attrNameLst>
                                      </p:cBhvr>
                                      <p:tavLst>
                                        <p:tav tm="0">
                                          <p:val>
                                            <p:fltVal val="0"/>
                                          </p:val>
                                        </p:tav>
                                        <p:tav tm="100000">
                                          <p:val>
                                            <p:strVal val="#ppt_w"/>
                                          </p:val>
                                        </p:tav>
                                      </p:tavLst>
                                    </p:anim>
                                    <p:anim calcmode="lin" valueType="num">
                                      <p:cBhvr>
                                        <p:cTn id="14" dur="1000" fill="hold"/>
                                        <p:tgtEl>
                                          <p:spTgt spid="6149"/>
                                        </p:tgtEl>
                                        <p:attrNameLst>
                                          <p:attrName>ppt_h</p:attrName>
                                        </p:attrNameLst>
                                      </p:cBhvr>
                                      <p:tavLst>
                                        <p:tav tm="0">
                                          <p:val>
                                            <p:fltVal val="0"/>
                                          </p:val>
                                        </p:tav>
                                        <p:tav tm="100000">
                                          <p:val>
                                            <p:strVal val="#ppt_h"/>
                                          </p:val>
                                        </p:tav>
                                      </p:tavLst>
                                    </p:anim>
                                    <p:anim calcmode="lin" valueType="num">
                                      <p:cBhvr>
                                        <p:cTn id="15" dur="1000" fill="hold"/>
                                        <p:tgtEl>
                                          <p:spTgt spid="6149"/>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14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6151"/>
                                        </p:tgtEl>
                                        <p:attrNameLst>
                                          <p:attrName>style.visibility</p:attrName>
                                        </p:attrNameLst>
                                      </p:cBhvr>
                                      <p:to>
                                        <p:strVal val="visible"/>
                                      </p:to>
                                    </p:set>
                                    <p:anim calcmode="lin" valueType="num">
                                      <p:cBhvr>
                                        <p:cTn id="21" dur="1000" fill="hold"/>
                                        <p:tgtEl>
                                          <p:spTgt spid="6151"/>
                                        </p:tgtEl>
                                        <p:attrNameLst>
                                          <p:attrName>ppt_w</p:attrName>
                                        </p:attrNameLst>
                                      </p:cBhvr>
                                      <p:tavLst>
                                        <p:tav tm="0">
                                          <p:val>
                                            <p:fltVal val="0"/>
                                          </p:val>
                                        </p:tav>
                                        <p:tav tm="100000">
                                          <p:val>
                                            <p:strVal val="#ppt_w"/>
                                          </p:val>
                                        </p:tav>
                                      </p:tavLst>
                                    </p:anim>
                                    <p:anim calcmode="lin" valueType="num">
                                      <p:cBhvr>
                                        <p:cTn id="22" dur="1000" fill="hold"/>
                                        <p:tgtEl>
                                          <p:spTgt spid="6151"/>
                                        </p:tgtEl>
                                        <p:attrNameLst>
                                          <p:attrName>ppt_h</p:attrName>
                                        </p:attrNameLst>
                                      </p:cBhvr>
                                      <p:tavLst>
                                        <p:tav tm="0">
                                          <p:val>
                                            <p:fltVal val="0"/>
                                          </p:val>
                                        </p:tav>
                                        <p:tav tm="100000">
                                          <p:val>
                                            <p:strVal val="#ppt_h"/>
                                          </p:val>
                                        </p:tav>
                                      </p:tavLst>
                                    </p:anim>
                                    <p:anim calcmode="lin" valueType="num">
                                      <p:cBhvr>
                                        <p:cTn id="23" dur="1000" fill="hold"/>
                                        <p:tgtEl>
                                          <p:spTgt spid="6151"/>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615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6154"/>
                                        </p:tgtEl>
                                        <p:attrNameLst>
                                          <p:attrName>style.visibility</p:attrName>
                                        </p:attrNameLst>
                                      </p:cBhvr>
                                      <p:to>
                                        <p:strVal val="visible"/>
                                      </p:to>
                                    </p:set>
                                    <p:animEffect transition="in" filter="checkerboard(across)">
                                      <p:cBhvr>
                                        <p:cTn id="29" dur="500"/>
                                        <p:tgtEl>
                                          <p:spTgt spid="615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6157"/>
                                        </p:tgtEl>
                                        <p:attrNameLst>
                                          <p:attrName>style.visibility</p:attrName>
                                        </p:attrNameLst>
                                      </p:cBhvr>
                                      <p:to>
                                        <p:strVal val="visible"/>
                                      </p:to>
                                    </p:set>
                                    <p:animEffect transition="in" filter="checkerboard(across)">
                                      <p:cBhvr>
                                        <p:cTn id="34" dur="500"/>
                                        <p:tgtEl>
                                          <p:spTgt spid="615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6158"/>
                                        </p:tgtEl>
                                        <p:attrNameLst>
                                          <p:attrName>style.visibility</p:attrName>
                                        </p:attrNameLst>
                                      </p:cBhvr>
                                      <p:to>
                                        <p:strVal val="visible"/>
                                      </p:to>
                                    </p:set>
                                    <p:animEffect transition="in" filter="checkerboard(across)">
                                      <p:cBhvr>
                                        <p:cTn id="39" dur="500"/>
                                        <p:tgtEl>
                                          <p:spTgt spid="615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6159"/>
                                        </p:tgtEl>
                                        <p:attrNameLst>
                                          <p:attrName>style.visibility</p:attrName>
                                        </p:attrNameLst>
                                      </p:cBhvr>
                                      <p:to>
                                        <p:strVal val="visible"/>
                                      </p:to>
                                    </p:set>
                                    <p:animEffect transition="in" filter="checkerboard(across)">
                                      <p:cBhvr>
                                        <p:cTn id="44" dur="500"/>
                                        <p:tgtEl>
                                          <p:spTgt spid="615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xit" presetSubtype="16" fill="hold" grpId="1" nodeType="clickEffect">
                                  <p:stCondLst>
                                    <p:cond delay="0"/>
                                  </p:stCondLst>
                                  <p:childTnLst>
                                    <p:animEffect transition="out" filter="box(in)">
                                      <p:cBhvr>
                                        <p:cTn id="48" dur="500"/>
                                        <p:tgtEl>
                                          <p:spTgt spid="6151"/>
                                        </p:tgtEl>
                                      </p:cBhvr>
                                    </p:animEffect>
                                    <p:set>
                                      <p:cBhvr>
                                        <p:cTn id="49" dur="1" fill="hold">
                                          <p:stCondLst>
                                            <p:cond delay="499"/>
                                          </p:stCondLst>
                                        </p:cTn>
                                        <p:tgtEl>
                                          <p:spTgt spid="6151"/>
                                        </p:tgtEl>
                                        <p:attrNameLst>
                                          <p:attrName>style.visibility</p:attrName>
                                        </p:attrNameLst>
                                      </p:cBhvr>
                                      <p:to>
                                        <p:strVal val="hidden"/>
                                      </p:to>
                                    </p:set>
                                  </p:childTnLst>
                                </p:cTn>
                              </p:par>
                              <p:par>
                                <p:cTn id="50" presetID="4" presetClass="exit" presetSubtype="16" fill="hold" grpId="1" nodeType="withEffect">
                                  <p:stCondLst>
                                    <p:cond delay="0"/>
                                  </p:stCondLst>
                                  <p:childTnLst>
                                    <p:animEffect transition="out" filter="box(in)">
                                      <p:cBhvr>
                                        <p:cTn id="51" dur="500"/>
                                        <p:tgtEl>
                                          <p:spTgt spid="6154"/>
                                        </p:tgtEl>
                                      </p:cBhvr>
                                    </p:animEffect>
                                    <p:set>
                                      <p:cBhvr>
                                        <p:cTn id="52" dur="1" fill="hold">
                                          <p:stCondLst>
                                            <p:cond delay="499"/>
                                          </p:stCondLst>
                                        </p:cTn>
                                        <p:tgtEl>
                                          <p:spTgt spid="6154"/>
                                        </p:tgtEl>
                                        <p:attrNameLst>
                                          <p:attrName>style.visibility</p:attrName>
                                        </p:attrNameLst>
                                      </p:cBhvr>
                                      <p:to>
                                        <p:strVal val="hidden"/>
                                      </p:to>
                                    </p:set>
                                  </p:childTnLst>
                                </p:cTn>
                              </p:par>
                              <p:par>
                                <p:cTn id="53" presetID="4" presetClass="exit" presetSubtype="16" fill="hold" grpId="1" nodeType="withEffect">
                                  <p:stCondLst>
                                    <p:cond delay="0"/>
                                  </p:stCondLst>
                                  <p:childTnLst>
                                    <p:animEffect transition="out" filter="box(in)">
                                      <p:cBhvr>
                                        <p:cTn id="54" dur="500"/>
                                        <p:tgtEl>
                                          <p:spTgt spid="6157"/>
                                        </p:tgtEl>
                                      </p:cBhvr>
                                    </p:animEffect>
                                    <p:set>
                                      <p:cBhvr>
                                        <p:cTn id="55" dur="1" fill="hold">
                                          <p:stCondLst>
                                            <p:cond delay="499"/>
                                          </p:stCondLst>
                                        </p:cTn>
                                        <p:tgtEl>
                                          <p:spTgt spid="6157"/>
                                        </p:tgtEl>
                                        <p:attrNameLst>
                                          <p:attrName>style.visibility</p:attrName>
                                        </p:attrNameLst>
                                      </p:cBhvr>
                                      <p:to>
                                        <p:strVal val="hidden"/>
                                      </p:to>
                                    </p:set>
                                  </p:childTnLst>
                                </p:cTn>
                              </p:par>
                              <p:par>
                                <p:cTn id="56" presetID="4" presetClass="exit" presetSubtype="16" fill="hold" grpId="1" nodeType="withEffect">
                                  <p:stCondLst>
                                    <p:cond delay="0"/>
                                  </p:stCondLst>
                                  <p:childTnLst>
                                    <p:animEffect transition="out" filter="box(in)">
                                      <p:cBhvr>
                                        <p:cTn id="57" dur="500"/>
                                        <p:tgtEl>
                                          <p:spTgt spid="6158"/>
                                        </p:tgtEl>
                                      </p:cBhvr>
                                    </p:animEffect>
                                    <p:set>
                                      <p:cBhvr>
                                        <p:cTn id="58" dur="1" fill="hold">
                                          <p:stCondLst>
                                            <p:cond delay="499"/>
                                          </p:stCondLst>
                                        </p:cTn>
                                        <p:tgtEl>
                                          <p:spTgt spid="6158"/>
                                        </p:tgtEl>
                                        <p:attrNameLst>
                                          <p:attrName>style.visibility</p:attrName>
                                        </p:attrNameLst>
                                      </p:cBhvr>
                                      <p:to>
                                        <p:strVal val="hidden"/>
                                      </p:to>
                                    </p:set>
                                  </p:childTnLst>
                                </p:cTn>
                              </p:par>
                              <p:par>
                                <p:cTn id="59" presetID="4" presetClass="exit" presetSubtype="16" fill="hold" grpId="1" nodeType="withEffect">
                                  <p:stCondLst>
                                    <p:cond delay="0"/>
                                  </p:stCondLst>
                                  <p:childTnLst>
                                    <p:animEffect transition="out" filter="box(in)">
                                      <p:cBhvr>
                                        <p:cTn id="60" dur="500"/>
                                        <p:tgtEl>
                                          <p:spTgt spid="6159"/>
                                        </p:tgtEl>
                                      </p:cBhvr>
                                    </p:animEffect>
                                    <p:set>
                                      <p:cBhvr>
                                        <p:cTn id="61" dur="1" fill="hold">
                                          <p:stCondLst>
                                            <p:cond delay="499"/>
                                          </p:stCondLst>
                                        </p:cTn>
                                        <p:tgtEl>
                                          <p:spTgt spid="6159"/>
                                        </p:tgtEl>
                                        <p:attrNameLst>
                                          <p:attrName>style.visibility</p:attrName>
                                        </p:attrNameLst>
                                      </p:cBhvr>
                                      <p:to>
                                        <p:strVal val="hidden"/>
                                      </p:to>
                                    </p:set>
                                  </p:childTnLst>
                                </p:cTn>
                              </p:par>
                              <p:par>
                                <p:cTn id="62" presetID="29" presetClass="entr" presetSubtype="0" fill="hold" grpId="0" nodeType="withEffect">
                                  <p:stCondLst>
                                    <p:cond delay="0"/>
                                  </p:stCondLst>
                                  <p:childTnLst>
                                    <p:set>
                                      <p:cBhvr>
                                        <p:cTn id="63" dur="1" fill="hold">
                                          <p:stCondLst>
                                            <p:cond delay="0"/>
                                          </p:stCondLst>
                                        </p:cTn>
                                        <p:tgtEl>
                                          <p:spTgt spid="6160"/>
                                        </p:tgtEl>
                                        <p:attrNameLst>
                                          <p:attrName>style.visibility</p:attrName>
                                        </p:attrNameLst>
                                      </p:cBhvr>
                                      <p:to>
                                        <p:strVal val="visible"/>
                                      </p:to>
                                    </p:set>
                                    <p:anim calcmode="lin" valueType="num">
                                      <p:cBhvr>
                                        <p:cTn id="64" dur="1000" fill="hold"/>
                                        <p:tgtEl>
                                          <p:spTgt spid="6160"/>
                                        </p:tgtEl>
                                        <p:attrNameLst>
                                          <p:attrName>ppt_x</p:attrName>
                                        </p:attrNameLst>
                                      </p:cBhvr>
                                      <p:tavLst>
                                        <p:tav tm="0">
                                          <p:val>
                                            <p:strVal val="#ppt_x-.2"/>
                                          </p:val>
                                        </p:tav>
                                        <p:tav tm="100000">
                                          <p:val>
                                            <p:strVal val="#ppt_x"/>
                                          </p:val>
                                        </p:tav>
                                      </p:tavLst>
                                    </p:anim>
                                    <p:anim calcmode="lin" valueType="num">
                                      <p:cBhvr>
                                        <p:cTn id="65" dur="1000" fill="hold"/>
                                        <p:tgtEl>
                                          <p:spTgt spid="6160"/>
                                        </p:tgtEl>
                                        <p:attrNameLst>
                                          <p:attrName>ppt_y</p:attrName>
                                        </p:attrNameLst>
                                      </p:cBhvr>
                                      <p:tavLst>
                                        <p:tav tm="0">
                                          <p:val>
                                            <p:strVal val="#ppt_y"/>
                                          </p:val>
                                        </p:tav>
                                        <p:tav tm="100000">
                                          <p:val>
                                            <p:strVal val="#ppt_y"/>
                                          </p:val>
                                        </p:tav>
                                      </p:tavLst>
                                    </p:anim>
                                    <p:animEffect transition="in" filter="wipe(right)" prLst="gradientSize: 0.1">
                                      <p:cBhvr>
                                        <p:cTn id="66" dur="1000"/>
                                        <p:tgtEl>
                                          <p:spTgt spid="6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animBg="1"/>
      <p:bldP spid="6151" grpId="0"/>
      <p:bldP spid="6151" grpId="1"/>
      <p:bldP spid="6154" grpId="0" animBg="1"/>
      <p:bldP spid="6154" grpId="1" animBg="1"/>
      <p:bldP spid="6157" grpId="0" animBg="1"/>
      <p:bldP spid="6157" grpId="1" animBg="1"/>
      <p:bldP spid="6158" grpId="0" animBg="1"/>
      <p:bldP spid="6158" grpId="1" animBg="1"/>
      <p:bldP spid="6159" grpId="0" animBg="1"/>
      <p:bldP spid="6159" grpId="1" animBg="1"/>
      <p:bldP spid="61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152400" y="152400"/>
            <a:ext cx="8839200" cy="6615113"/>
          </a:xfrm>
          <a:prstGeom prst="rect">
            <a:avLst/>
          </a:prstGeom>
          <a:solidFill>
            <a:srgbClr val="FFFF66"/>
          </a:solidFill>
          <a:ln w="9525">
            <a:noFill/>
            <a:miter lim="800000"/>
            <a:headEnd/>
            <a:tailEnd/>
          </a:ln>
        </p:spPr>
        <p:txBody>
          <a:bodyPr>
            <a:spAutoFit/>
          </a:bodyPr>
          <a:lstStyle/>
          <a:p>
            <a:pPr>
              <a:spcBef>
                <a:spcPct val="50000"/>
              </a:spcBef>
            </a:pPr>
            <a:r>
              <a:rPr lang="en-US" sz="4000"/>
              <a:t>  </a:t>
            </a:r>
            <a:r>
              <a:rPr lang="en-US" sz="3200">
                <a:solidFill>
                  <a:srgbClr val="FF0000"/>
                </a:solidFill>
              </a:rPr>
              <a:t>1/</a:t>
            </a:r>
            <a:r>
              <a:rPr lang="en-US" sz="3200"/>
              <a:t> Thế nào là có khả năng hoặc sức khỏe đặc biệt ?                                       </a:t>
            </a:r>
          </a:p>
          <a:p>
            <a:pPr>
              <a:spcBef>
                <a:spcPct val="50000"/>
              </a:spcBef>
            </a:pPr>
            <a:r>
              <a:rPr lang="en-US" sz="3200"/>
              <a:t> - Học toán, làm thơ, kể chuyện giỏi.</a:t>
            </a:r>
          </a:p>
          <a:p>
            <a:pPr>
              <a:spcBef>
                <a:spcPct val="50000"/>
              </a:spcBef>
            </a:pPr>
            <a:r>
              <a:rPr lang="en-US" sz="3200"/>
              <a:t> - Hát, múa, chơi đàn, vẽ tranh giỏi.</a:t>
            </a:r>
          </a:p>
          <a:p>
            <a:pPr>
              <a:spcBef>
                <a:spcPct val="50000"/>
              </a:spcBef>
            </a:pPr>
            <a:r>
              <a:rPr lang="en-US" sz="3200"/>
              <a:t> - Chơi thể thao ( bóng đá, cờ vua, võ thuật, … ) giỏi.</a:t>
            </a:r>
          </a:p>
          <a:p>
            <a:pPr>
              <a:spcBef>
                <a:spcPct val="50000"/>
              </a:spcBef>
            </a:pPr>
            <a:r>
              <a:rPr lang="en-US" sz="3200"/>
              <a:t> - Làm được những việc mà người có sức khỏe bình thường không làm được ( diễn viên xiếc nâng được hai, ba người trên tay; người gánh lúa gánh được 100 Kg ; lực</a:t>
            </a:r>
            <a:r>
              <a:rPr lang="en-US" sz="3600"/>
              <a:t> </a:t>
            </a:r>
            <a:r>
              <a:rPr lang="en-US" sz="3200"/>
              <a:t>sĩ dùng tay kéo được cả chiếc ô tô,…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wedge">
                                      <p:cBhvr>
                                        <p:cTn id="7" dur="2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76200" y="366713"/>
            <a:ext cx="8915400" cy="6248400"/>
          </a:xfrm>
          <a:prstGeom prst="rect">
            <a:avLst/>
          </a:prstGeom>
          <a:solidFill>
            <a:srgbClr val="FFFF66"/>
          </a:solidFill>
          <a:ln w="9525">
            <a:noFill/>
            <a:miter lim="800000"/>
            <a:headEnd/>
            <a:tailEnd/>
          </a:ln>
        </p:spPr>
        <p:txBody>
          <a:bodyPr>
            <a:spAutoFit/>
          </a:bodyPr>
          <a:lstStyle/>
          <a:p>
            <a:pPr>
              <a:spcBef>
                <a:spcPct val="50000"/>
              </a:spcBef>
            </a:pPr>
            <a:r>
              <a:rPr lang="en-US" sz="3200"/>
              <a:t>  </a:t>
            </a:r>
            <a:r>
              <a:rPr lang="en-US" sz="3200">
                <a:solidFill>
                  <a:srgbClr val="FF0000"/>
                </a:solidFill>
              </a:rPr>
              <a:t>2/</a:t>
            </a:r>
            <a:r>
              <a:rPr lang="en-US" sz="3200"/>
              <a:t> Tìm những người có khả năng hoặc có sức khỏe đặc biệt ở đâu ?</a:t>
            </a:r>
          </a:p>
          <a:p>
            <a:pPr>
              <a:spcBef>
                <a:spcPct val="50000"/>
              </a:spcBef>
            </a:pPr>
            <a:r>
              <a:rPr lang="en-US" sz="3200"/>
              <a:t> - Tìm trong các bạn em. Có thể có những bạn học giỏi, múa hát hay hoặc chơi thể thao giỏi.</a:t>
            </a:r>
          </a:p>
          <a:p>
            <a:pPr>
              <a:spcBef>
                <a:spcPct val="50000"/>
              </a:spcBef>
            </a:pPr>
            <a:r>
              <a:rPr lang="en-US" sz="3200"/>
              <a:t> - Tìm trong làng xóm, phố phường của em. Có thể có những cô chú khéo tay, nhiều sáng kiến, có sức khỏe đặc biệt, chơi đàn, chơi bóng giỏi hoặc thành đạt trong lao động, học tập.</a:t>
            </a:r>
          </a:p>
          <a:p>
            <a:pPr>
              <a:spcBef>
                <a:spcPct val="50000"/>
              </a:spcBef>
            </a:pPr>
            <a:r>
              <a:rPr lang="en-US" sz="3200"/>
              <a:t> - Nhớ lại những người có khả năng hoặc có sức khỏe đặc biệt mà em đã gặp khi xem thi đấu thể thao, biểu diễn xiếc hay văn nghệ,…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wedge">
                                      <p:cBhvr>
                                        <p:cTn id="7"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152400" y="76200"/>
            <a:ext cx="8839200" cy="6675438"/>
          </a:xfrm>
          <a:prstGeom prst="rect">
            <a:avLst/>
          </a:prstGeom>
          <a:solidFill>
            <a:srgbClr val="FFFF66"/>
          </a:solidFill>
          <a:ln w="9525">
            <a:noFill/>
            <a:miter lim="800000"/>
            <a:headEnd/>
            <a:tailEnd/>
          </a:ln>
        </p:spPr>
        <p:txBody>
          <a:bodyPr>
            <a:spAutoFit/>
          </a:bodyPr>
          <a:lstStyle/>
          <a:p>
            <a:pPr>
              <a:spcBef>
                <a:spcPct val="50000"/>
              </a:spcBef>
            </a:pPr>
            <a:r>
              <a:rPr lang="en-US" sz="3200"/>
              <a:t> </a:t>
            </a:r>
            <a:r>
              <a:rPr lang="en-US" sz="3200">
                <a:solidFill>
                  <a:srgbClr val="FF0000"/>
                </a:solidFill>
              </a:rPr>
              <a:t>3/ </a:t>
            </a:r>
            <a:r>
              <a:rPr lang="en-US" sz="3200"/>
              <a:t>Kể như thế nào ?</a:t>
            </a:r>
          </a:p>
          <a:p>
            <a:pPr>
              <a:spcBef>
                <a:spcPct val="50000"/>
              </a:spcBef>
              <a:buFontTx/>
              <a:buChar char="-"/>
            </a:pPr>
            <a:r>
              <a:rPr lang="en-US" sz="3200"/>
              <a:t>Em có thể kể một câu chuyện cụ thể ( diễn ra trong thời gian nhất định, ở địa điểm nhất định ) về người có khả năng hoặc có sức khỏe đặc biệt mà em biết. Muốn vậy, cần cho biết : </a:t>
            </a:r>
          </a:p>
          <a:p>
            <a:pPr>
              <a:spcBef>
                <a:spcPct val="50000"/>
              </a:spcBef>
            </a:pPr>
            <a:r>
              <a:rPr lang="en-US" sz="3200"/>
              <a:t> + Câu chuyện bắt đầu như thế nào ?</a:t>
            </a:r>
          </a:p>
          <a:p>
            <a:pPr>
              <a:spcBef>
                <a:spcPct val="50000"/>
              </a:spcBef>
            </a:pPr>
            <a:r>
              <a:rPr lang="en-US" sz="3200"/>
              <a:t> + Diễn biến chính của câu chuyện.</a:t>
            </a:r>
          </a:p>
          <a:p>
            <a:pPr>
              <a:spcBef>
                <a:spcPct val="50000"/>
              </a:spcBef>
            </a:pPr>
            <a:r>
              <a:rPr lang="en-US" sz="3200"/>
              <a:t> + Kết thúc câu chuyện.</a:t>
            </a:r>
          </a:p>
          <a:p>
            <a:pPr>
              <a:spcBef>
                <a:spcPct val="50000"/>
              </a:spcBef>
            </a:pPr>
            <a:r>
              <a:rPr lang="en-US" sz="3200"/>
              <a:t>- Em cũng có thể kể những điều em biết, em chứng kiến về người có khả năng hoặc có sức khỏe đặc biệt , không cần kể thành câu chuyện </a:t>
            </a:r>
          </a:p>
        </p:txBody>
      </p:sp>
      <p:sp>
        <p:nvSpPr>
          <p:cNvPr id="9222" name="Text Box 6"/>
          <p:cNvSpPr txBox="1">
            <a:spLocks noChangeArrowheads="1"/>
          </p:cNvSpPr>
          <p:nvPr/>
        </p:nvSpPr>
        <p:spPr bwMode="auto">
          <a:xfrm>
            <a:off x="228600" y="1477963"/>
            <a:ext cx="8763000" cy="3017837"/>
          </a:xfrm>
          <a:prstGeom prst="rect">
            <a:avLst/>
          </a:prstGeom>
          <a:solidFill>
            <a:srgbClr val="FFFF66"/>
          </a:solidFill>
          <a:ln w="9525">
            <a:noFill/>
            <a:miter lim="800000"/>
            <a:headEnd/>
            <a:tailEnd/>
          </a:ln>
        </p:spPr>
        <p:txBody>
          <a:bodyPr>
            <a:spAutoFit/>
          </a:bodyPr>
          <a:lstStyle/>
          <a:p>
            <a:pPr>
              <a:spcBef>
                <a:spcPct val="50000"/>
              </a:spcBef>
            </a:pPr>
            <a:r>
              <a:rPr lang="en-US" sz="3200"/>
              <a:t>có khởi đầu, diễn biến và kết thúc. Muốn vậy, em cần : </a:t>
            </a:r>
          </a:p>
          <a:p>
            <a:pPr>
              <a:spcBef>
                <a:spcPct val="50000"/>
              </a:spcBef>
            </a:pPr>
            <a:r>
              <a:rPr lang="en-US" sz="3200"/>
              <a:t> + Cho biết người đó có khả năng gì đặc biệt.</a:t>
            </a:r>
          </a:p>
          <a:p>
            <a:pPr>
              <a:spcBef>
                <a:spcPct val="50000"/>
              </a:spcBef>
            </a:pPr>
            <a:r>
              <a:rPr lang="en-US" sz="3200"/>
              <a:t> + Chọn nêu một số ví dụ về khả năng đặc biệt nói trên. </a:t>
            </a:r>
          </a:p>
        </p:txBody>
      </p:sp>
      <p:sp>
        <p:nvSpPr>
          <p:cNvPr id="9223" name="Text Box 7"/>
          <p:cNvSpPr txBox="1">
            <a:spLocks noChangeArrowheads="1"/>
          </p:cNvSpPr>
          <p:nvPr/>
        </p:nvSpPr>
        <p:spPr bwMode="auto">
          <a:xfrm>
            <a:off x="457200" y="2132013"/>
            <a:ext cx="8305800" cy="2287587"/>
          </a:xfrm>
          <a:prstGeom prst="rect">
            <a:avLst/>
          </a:prstGeom>
          <a:solidFill>
            <a:srgbClr val="66FF66"/>
          </a:solidFill>
          <a:ln w="9525">
            <a:noFill/>
            <a:miter lim="800000"/>
            <a:headEnd/>
            <a:tailEnd/>
          </a:ln>
        </p:spPr>
        <p:txBody>
          <a:bodyPr>
            <a:spAutoFit/>
          </a:bodyPr>
          <a:lstStyle/>
          <a:p>
            <a:pPr>
              <a:spcBef>
                <a:spcPct val="50000"/>
              </a:spcBef>
            </a:pPr>
            <a:r>
              <a:rPr lang="en-US"/>
              <a:t>   * Hãy phát biểu về nhân vật em định kể : người ấy là ai ? Ở đâu ? Có tài gì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ppt_x</p:attrName>
                                        </p:attrNameLst>
                                      </p:cBhvr>
                                      <p:tavLst>
                                        <p:tav tm="0">
                                          <p:val>
                                            <p:strVal val="#ppt_x-.2"/>
                                          </p:val>
                                        </p:tav>
                                        <p:tav tm="100000">
                                          <p:val>
                                            <p:strVal val="#ppt_x"/>
                                          </p:val>
                                        </p:tav>
                                      </p:tavLst>
                                    </p:anim>
                                    <p:anim calcmode="lin" valueType="num">
                                      <p:cBhvr>
                                        <p:cTn id="8" dur="1000" fill="hold"/>
                                        <p:tgtEl>
                                          <p:spTgt spid="92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2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222"/>
                                        </p:tgtEl>
                                        <p:attrNameLst>
                                          <p:attrName>style.visibility</p:attrName>
                                        </p:attrNameLst>
                                      </p:cBhvr>
                                      <p:to>
                                        <p:strVal val="visible"/>
                                      </p:to>
                                    </p:set>
                                    <p:anim calcmode="lin" valueType="num">
                                      <p:cBhvr>
                                        <p:cTn id="14" dur="1000" fill="hold"/>
                                        <p:tgtEl>
                                          <p:spTgt spid="9222"/>
                                        </p:tgtEl>
                                        <p:attrNameLst>
                                          <p:attrName>ppt_x</p:attrName>
                                        </p:attrNameLst>
                                      </p:cBhvr>
                                      <p:tavLst>
                                        <p:tav tm="0">
                                          <p:val>
                                            <p:strVal val="#ppt_x-.2"/>
                                          </p:val>
                                        </p:tav>
                                        <p:tav tm="100000">
                                          <p:val>
                                            <p:strVal val="#ppt_x"/>
                                          </p:val>
                                        </p:tav>
                                      </p:tavLst>
                                    </p:anim>
                                    <p:anim calcmode="lin" valueType="num">
                                      <p:cBhvr>
                                        <p:cTn id="15" dur="1000" fill="hold"/>
                                        <p:tgtEl>
                                          <p:spTgt spid="922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222"/>
                                        </p:tgtEl>
                                      </p:cBhvr>
                                    </p:animEffect>
                                  </p:childTnLst>
                                </p:cTn>
                              </p:par>
                              <p:par>
                                <p:cTn id="17" presetID="4" presetClass="exit" presetSubtype="16" fill="hold" grpId="1" nodeType="withEffect">
                                  <p:stCondLst>
                                    <p:cond delay="0"/>
                                  </p:stCondLst>
                                  <p:childTnLst>
                                    <p:animEffect transition="out" filter="box(in)">
                                      <p:cBhvr>
                                        <p:cTn id="18" dur="500"/>
                                        <p:tgtEl>
                                          <p:spTgt spid="9220"/>
                                        </p:tgtEl>
                                      </p:cBhvr>
                                    </p:animEffect>
                                    <p:set>
                                      <p:cBhvr>
                                        <p:cTn id="19" dur="1" fill="hold">
                                          <p:stCondLst>
                                            <p:cond delay="499"/>
                                          </p:stCondLst>
                                        </p:cTn>
                                        <p:tgtEl>
                                          <p:spTgt spid="9220"/>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xit" presetSubtype="16" fill="hold" grpId="1" nodeType="clickEffect">
                                  <p:stCondLst>
                                    <p:cond delay="0"/>
                                  </p:stCondLst>
                                  <p:childTnLst>
                                    <p:animEffect transition="out" filter="box(in)">
                                      <p:cBhvr>
                                        <p:cTn id="23" dur="500"/>
                                        <p:tgtEl>
                                          <p:spTgt spid="9222"/>
                                        </p:tgtEl>
                                      </p:cBhvr>
                                    </p:animEffect>
                                    <p:set>
                                      <p:cBhvr>
                                        <p:cTn id="24" dur="1" fill="hold">
                                          <p:stCondLst>
                                            <p:cond delay="499"/>
                                          </p:stCondLst>
                                        </p:cTn>
                                        <p:tgtEl>
                                          <p:spTgt spid="9222"/>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9223"/>
                                        </p:tgtEl>
                                        <p:attrNameLst>
                                          <p:attrName>style.visibility</p:attrName>
                                        </p:attrNameLst>
                                      </p:cBhvr>
                                      <p:to>
                                        <p:strVal val="visible"/>
                                      </p:to>
                                    </p:set>
                                    <p:animEffect transition="in" filter="wedge">
                                      <p:cBhvr>
                                        <p:cTn id="29" dur="20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0" grpId="1" animBg="1"/>
      <p:bldP spid="9222" grpId="0" animBg="1"/>
      <p:bldP spid="9222" grpId="1" animBg="1"/>
      <p:bldP spid="92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AutoShape 6"/>
          <p:cNvSpPr>
            <a:spLocks noChangeArrowheads="1"/>
          </p:cNvSpPr>
          <p:nvPr/>
        </p:nvSpPr>
        <p:spPr bwMode="auto">
          <a:xfrm>
            <a:off x="1371600" y="2209800"/>
            <a:ext cx="6629400" cy="1447800"/>
          </a:xfrm>
          <a:prstGeom prst="wedgeEllipseCallout">
            <a:avLst>
              <a:gd name="adj1" fmla="val -48944"/>
              <a:gd name="adj2" fmla="val 69407"/>
            </a:avLst>
          </a:prstGeom>
          <a:solidFill>
            <a:srgbClr val="FFFF66"/>
          </a:solidFill>
          <a:ln w="9525">
            <a:noFill/>
            <a:miter lim="800000"/>
            <a:headEnd/>
            <a:tailEnd/>
          </a:ln>
          <a:effectLst>
            <a:prstShdw prst="shdw17" dist="228953" dir="18221404">
              <a:srgbClr val="FF0000"/>
            </a:prstShdw>
          </a:effectLst>
        </p:spPr>
        <p:txBody>
          <a:bodyPr/>
          <a:lstStyle/>
          <a:p>
            <a:pPr algn="ctr"/>
            <a:r>
              <a:rPr lang="en-US" i="1"/>
              <a:t>Kể theo nhóm 2</a:t>
            </a:r>
          </a:p>
        </p:txBody>
      </p:sp>
      <p:sp>
        <p:nvSpPr>
          <p:cNvPr id="10247" name="AutoShape 7"/>
          <p:cNvSpPr>
            <a:spLocks noChangeArrowheads="1"/>
          </p:cNvSpPr>
          <p:nvPr/>
        </p:nvSpPr>
        <p:spPr bwMode="auto">
          <a:xfrm>
            <a:off x="1600200" y="1828800"/>
            <a:ext cx="6248400" cy="1676400"/>
          </a:xfrm>
          <a:prstGeom prst="cloudCallout">
            <a:avLst>
              <a:gd name="adj1" fmla="val -32444"/>
              <a:gd name="adj2" fmla="val 101231"/>
            </a:avLst>
          </a:prstGeom>
          <a:solidFill>
            <a:srgbClr val="66FF66"/>
          </a:solidFill>
          <a:ln w="9525">
            <a:noFill/>
            <a:round/>
            <a:headEnd/>
            <a:tailEnd/>
          </a:ln>
          <a:effectLst>
            <a:prstShdw prst="shdw13" dist="132592" dir="15198045">
              <a:srgbClr val="FF0000">
                <a:alpha val="50000"/>
              </a:srgbClr>
            </a:prstShdw>
          </a:effectLst>
        </p:spPr>
        <p:txBody>
          <a:bodyPr/>
          <a:lstStyle/>
          <a:p>
            <a:pPr algn="ctr"/>
            <a:r>
              <a:rPr lang="en-US" i="1">
                <a:solidFill>
                  <a:srgbClr val="FF0000"/>
                </a:solidFill>
              </a:rPr>
              <a:t>Thi kể</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wedge">
                                      <p:cBhvr>
                                        <p:cTn id="7" dur="2000"/>
                                        <p:tgtEl>
                                          <p:spTgt spid="102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10246"/>
                                        </p:tgtEl>
                                      </p:cBhvr>
                                    </p:animEffect>
                                    <p:set>
                                      <p:cBhvr>
                                        <p:cTn id="12" dur="1" fill="hold">
                                          <p:stCondLst>
                                            <p:cond delay="499"/>
                                          </p:stCondLst>
                                        </p:cTn>
                                        <p:tgtEl>
                                          <p:spTgt spid="10246"/>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10247"/>
                                        </p:tgtEl>
                                        <p:attrNameLst>
                                          <p:attrName>style.visibility</p:attrName>
                                        </p:attrNameLst>
                                      </p:cBhvr>
                                      <p:to>
                                        <p:strVal val="visible"/>
                                      </p:to>
                                    </p:set>
                                    <p:anim calcmode="lin" valueType="num">
                                      <p:cBhvr>
                                        <p:cTn id="17" dur="1000" fill="hold"/>
                                        <p:tgtEl>
                                          <p:spTgt spid="10247"/>
                                        </p:tgtEl>
                                        <p:attrNameLst>
                                          <p:attrName>ppt_x</p:attrName>
                                        </p:attrNameLst>
                                      </p:cBhvr>
                                      <p:tavLst>
                                        <p:tav tm="0">
                                          <p:val>
                                            <p:strVal val="#ppt_x-.2"/>
                                          </p:val>
                                        </p:tav>
                                        <p:tav tm="100000">
                                          <p:val>
                                            <p:strVal val="#ppt_x"/>
                                          </p:val>
                                        </p:tav>
                                      </p:tavLst>
                                    </p:anim>
                                    <p:anim calcmode="lin" valueType="num">
                                      <p:cBhvr>
                                        <p:cTn id="18" dur="1000" fill="hold"/>
                                        <p:tgtEl>
                                          <p:spTgt spid="10247"/>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10246" grpId="1" animBg="1"/>
      <p:bldP spid="102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819400" y="-76200"/>
            <a:ext cx="3733800" cy="823913"/>
          </a:xfrm>
          <a:prstGeom prst="rect">
            <a:avLst/>
          </a:prstGeom>
          <a:noFill/>
          <a:ln w="9525">
            <a:noFill/>
            <a:miter lim="800000"/>
            <a:headEnd/>
            <a:tailEnd/>
          </a:ln>
        </p:spPr>
        <p:txBody>
          <a:bodyPr>
            <a:spAutoFit/>
          </a:bodyPr>
          <a:lstStyle/>
          <a:p>
            <a:pPr>
              <a:spcBef>
                <a:spcPct val="50000"/>
              </a:spcBef>
            </a:pPr>
            <a:r>
              <a:rPr lang="en-US"/>
              <a:t> </a:t>
            </a:r>
            <a:r>
              <a:rPr lang="en-US" sz="3600" u="sng"/>
              <a:t>Kể chuyện</a:t>
            </a:r>
          </a:p>
        </p:txBody>
      </p:sp>
      <p:sp>
        <p:nvSpPr>
          <p:cNvPr id="9219" name="WordArt 3"/>
          <p:cNvSpPr>
            <a:spLocks noChangeArrowheads="1" noChangeShapeType="1" noTextEdit="1"/>
          </p:cNvSpPr>
          <p:nvPr/>
        </p:nvSpPr>
        <p:spPr bwMode="auto">
          <a:xfrm>
            <a:off x="152400" y="609600"/>
            <a:ext cx="8763000" cy="1371600"/>
          </a:xfrm>
          <a:prstGeom prst="rect">
            <a:avLst/>
          </a:prstGeom>
        </p:spPr>
        <p:txBody>
          <a:bodyPr wrap="none" fromWordArt="1">
            <a:prstTxWarp prst="textCanUp">
              <a:avLst>
                <a:gd name="adj" fmla="val 85713"/>
              </a:avLst>
            </a:prstTxWarp>
            <a:scene3d>
              <a:camera prst="legacyPerspectiveBottom"/>
              <a:lightRig rig="legacyFlat3" dir="t"/>
            </a:scene3d>
            <a:sp3d extrusionH="887400" prstMaterial="legacyMatte">
              <a:extrusionClr>
                <a:srgbClr val="FFFF00"/>
              </a:extrusionClr>
            </a:sp3d>
          </a:bodyPr>
          <a:lstStyle/>
          <a:p>
            <a:pPr algn="ctr"/>
            <a:r>
              <a:rPr lang="vi-VN" sz="3600" kern="10">
                <a:ln w="9525">
                  <a:round/>
                  <a:headEnd/>
                  <a:tailEnd/>
                </a:ln>
                <a:solidFill>
                  <a:srgbClr val="008000"/>
                </a:solidFill>
                <a:latin typeface="Arial"/>
                <a:cs typeface="Arial"/>
              </a:rPr>
              <a:t>Kể chuyện được chứng kiến hoặc tham gia</a:t>
            </a:r>
            <a:endParaRPr lang="en-US" sz="3600" kern="10">
              <a:ln w="9525">
                <a:round/>
                <a:headEnd/>
                <a:tailEnd/>
              </a:ln>
              <a:solidFill>
                <a:srgbClr val="008000"/>
              </a:solidFill>
              <a:latin typeface="Arial"/>
              <a:cs typeface="Arial"/>
            </a:endParaRPr>
          </a:p>
        </p:txBody>
      </p:sp>
      <p:sp>
        <p:nvSpPr>
          <p:cNvPr id="9220" name="Text Box 4"/>
          <p:cNvSpPr txBox="1">
            <a:spLocks noChangeArrowheads="1"/>
          </p:cNvSpPr>
          <p:nvPr/>
        </p:nvSpPr>
        <p:spPr bwMode="auto">
          <a:xfrm>
            <a:off x="457200" y="2665413"/>
            <a:ext cx="8305800" cy="2287587"/>
          </a:xfrm>
          <a:prstGeom prst="rect">
            <a:avLst/>
          </a:prstGeom>
          <a:noFill/>
          <a:ln w="9525">
            <a:noFill/>
            <a:miter lim="800000"/>
            <a:headEnd/>
            <a:tailEnd/>
          </a:ln>
        </p:spPr>
        <p:txBody>
          <a:bodyPr>
            <a:spAutoFit/>
          </a:bodyPr>
          <a:lstStyle/>
          <a:p>
            <a:pPr>
              <a:spcBef>
                <a:spcPct val="50000"/>
              </a:spcBef>
            </a:pPr>
            <a:r>
              <a:rPr lang="en-US"/>
              <a:t>  </a:t>
            </a:r>
            <a:r>
              <a:rPr lang="en-US" i="1" u="sng">
                <a:solidFill>
                  <a:srgbClr val="FF0000"/>
                </a:solidFill>
              </a:rPr>
              <a:t>Đề bài</a:t>
            </a:r>
            <a:r>
              <a:rPr lang="en-US"/>
              <a:t> : Kể chuyện về một người có khả năng hoặc sức khỏe đặc biệt mà em biết</a:t>
            </a:r>
          </a:p>
        </p:txBody>
      </p:sp>
      <p:sp>
        <p:nvSpPr>
          <p:cNvPr id="9221" name="Line 5"/>
          <p:cNvSpPr>
            <a:spLocks noChangeShapeType="1"/>
          </p:cNvSpPr>
          <p:nvPr/>
        </p:nvSpPr>
        <p:spPr bwMode="auto">
          <a:xfrm>
            <a:off x="3124200" y="4191000"/>
            <a:ext cx="2590800" cy="0"/>
          </a:xfrm>
          <a:prstGeom prst="line">
            <a:avLst/>
          </a:prstGeom>
          <a:noFill/>
          <a:ln w="28575">
            <a:solidFill>
              <a:schemeClr val="tx1"/>
            </a:solidFill>
            <a:round/>
            <a:headEnd/>
            <a:tailEnd/>
          </a:ln>
        </p:spPr>
        <p:txBody>
          <a:bodyPr/>
          <a:lstStyle/>
          <a:p>
            <a:endParaRPr lang="en-US"/>
          </a:p>
        </p:txBody>
      </p:sp>
      <p:sp>
        <p:nvSpPr>
          <p:cNvPr id="9222" name="Line 6"/>
          <p:cNvSpPr>
            <a:spLocks noChangeShapeType="1"/>
          </p:cNvSpPr>
          <p:nvPr/>
        </p:nvSpPr>
        <p:spPr bwMode="auto">
          <a:xfrm>
            <a:off x="7391400" y="4114800"/>
            <a:ext cx="914400" cy="0"/>
          </a:xfrm>
          <a:prstGeom prst="line">
            <a:avLst/>
          </a:prstGeom>
          <a:noFill/>
          <a:ln w="28575">
            <a:solidFill>
              <a:schemeClr val="tx1"/>
            </a:solidFill>
            <a:round/>
            <a:headEnd/>
            <a:tailEnd/>
          </a:ln>
        </p:spPr>
        <p:txBody>
          <a:bodyPr/>
          <a:lstStyle/>
          <a:p>
            <a:endParaRPr lang="en-US"/>
          </a:p>
        </p:txBody>
      </p:sp>
      <p:sp>
        <p:nvSpPr>
          <p:cNvPr id="9223" name="Line 7"/>
          <p:cNvSpPr>
            <a:spLocks noChangeShapeType="1"/>
          </p:cNvSpPr>
          <p:nvPr/>
        </p:nvSpPr>
        <p:spPr bwMode="auto">
          <a:xfrm>
            <a:off x="609600" y="4876800"/>
            <a:ext cx="3505200" cy="0"/>
          </a:xfrm>
          <a:prstGeom prst="line">
            <a:avLst/>
          </a:prstGeom>
          <a:noFill/>
          <a:ln w="28575">
            <a:solidFill>
              <a:schemeClr val="tx1"/>
            </a:solidFill>
            <a:round/>
            <a:headEnd/>
            <a:tailEnd/>
          </a:ln>
        </p:spPr>
        <p:txBody>
          <a:bodyPr/>
          <a:lstStyle/>
          <a:p>
            <a:endParaRPr lang="en-US"/>
          </a:p>
        </p:txBody>
      </p:sp>
      <p:sp>
        <p:nvSpPr>
          <p:cNvPr id="9224" name="Line 8"/>
          <p:cNvSpPr>
            <a:spLocks noChangeShapeType="1"/>
          </p:cNvSpPr>
          <p:nvPr/>
        </p:nvSpPr>
        <p:spPr bwMode="auto">
          <a:xfrm>
            <a:off x="5410200" y="4876800"/>
            <a:ext cx="1905000" cy="0"/>
          </a:xfrm>
          <a:prstGeom prst="line">
            <a:avLst/>
          </a:prstGeom>
          <a:noFill/>
          <a:ln w="2857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103</TotalTime>
  <Words>523</Words>
  <Application>Microsoft Office PowerPoint</Application>
  <PresentationFormat>On-screen Show (4:3)</PresentationFormat>
  <Paragraphs>35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Design</vt:lpstr>
      <vt:lpstr>Slide 1</vt:lpstr>
      <vt:lpstr>Slide 2</vt:lpstr>
      <vt:lpstr>Slide 3</vt:lpstr>
      <vt:lpstr>Slide 4</vt:lpstr>
      <vt:lpstr>Slide 5</vt:lpstr>
      <vt:lpstr>Slide 6</vt:lpstr>
      <vt:lpstr>Slide 7</vt:lpstr>
      <vt:lpstr>Slide 8</vt:lpstr>
    </vt:vector>
  </TitlesOfParts>
  <Company>Thiên Long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Nguyễn Hoàng Phy</dc:creator>
  <cp:lastModifiedBy>CSTeam</cp:lastModifiedBy>
  <cp:revision>7</cp:revision>
  <dcterms:created xsi:type="dcterms:W3CDTF">2002-06-18T13:50:54Z</dcterms:created>
  <dcterms:modified xsi:type="dcterms:W3CDTF">2016-06-30T01:48:58Z</dcterms:modified>
</cp:coreProperties>
</file>